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73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 and RNA as Genetic </a:t>
            </a: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aterial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 M. SC Biotechnology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0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Types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 smtClean="0">
                <a:latin typeface="Arial" pitchFamily="34" charset="0"/>
                <a:cs typeface="Arial" pitchFamily="34" charset="0"/>
              </a:rPr>
              <a:t>Baltimore classification of viral genomes</a:t>
            </a:r>
          </a:p>
          <a:p>
            <a:pPr lvl="1" algn="just"/>
            <a:r>
              <a:rPr lang="en-IN" b="1" dirty="0">
                <a:latin typeface="Arial" pitchFamily="34" charset="0"/>
                <a:cs typeface="Arial" pitchFamily="34" charset="0"/>
              </a:rPr>
              <a:t>Viruses can be grouped according to the properties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their genome</a:t>
            </a:r>
          </a:p>
        </p:txBody>
      </p:sp>
    </p:spTree>
    <p:extLst>
      <p:ext uri="{BB962C8B-B14F-4D97-AF65-F5344CB8AC3E}">
        <p14:creationId xmlns:p14="http://schemas.microsoft.com/office/powerpoint/2010/main" val="3446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2590800" cy="5410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000" b="1" dirty="0">
                <a:latin typeface="Arial" pitchFamily="34" charset="0"/>
                <a:cs typeface="Arial" pitchFamily="34" charset="0"/>
              </a:rPr>
              <a:t>The Baltimore classification identifies several routes by which viruses with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different genome </a:t>
            </a:r>
            <a:r>
              <a:rPr lang="en-IN" sz="2000" b="1" dirty="0">
                <a:latin typeface="Arial" pitchFamily="34" charset="0"/>
                <a:cs typeface="Arial" pitchFamily="34" charset="0"/>
              </a:rPr>
              <a:t>compositions achieve mRNA transcription (shown as open arrows) and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genome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replication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(thick arrows)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5257800" cy="62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8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ï¡ They are double- stranded DNA viruses.&#10;ï¡ These viruses enter the hostâs nucleus before they&#10;can replicate. (EXCEPTION: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" y="106680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ï¡ They are Single-Stranded DNA viruses.&#10;ï¡ Most of these viruses have circular genomes.&#10;(exception is the Parvoviruses).&#10;ï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" y="101878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ï¡ They are Double-Stranded RNA viruses.&#10;ï¡ They replicate in the core capsid in the cytoplasm.&#10;ï¡ They do not have to use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" y="101878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1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ï¡ They are Single-Stranded RNA viruses-Positive sense&#10;ï¡ Positive sense RNA viruses can be accessed directly by host&#10;ribos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86638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6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ï¡ They are Single-Stranded RNA viruses â Negative sense.&#10;ï¡ Negative sense RNA viruses cannot be accessed directly by&#10;Hostâ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" y="84277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3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ï¡ They are Postive-Sense Single Stranded RNA&#10;viruses.They replicate through DNA&#10;intermediates.&#10;ï¡ These viruses use rever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" y="86638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ï¡ They are Double Stranded DNA viruses.&#10;ï¡ They replicate through Single Stranded RNA&#10;intermediates.&#10;ï¡ DNA is filled in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" y="84277"/>
            <a:ext cx="8897263" cy="66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1" y="54767"/>
            <a:ext cx="8304755" cy="67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Important Early Discoveries 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>
            <a:noAutofit/>
          </a:bodyPr>
          <a:lstStyle/>
          <a:p>
            <a:pPr algn="just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1869		Johann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Fredrich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Miescher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discovered DNA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>
                <a:latin typeface="Arial" pitchFamily="34" charset="0"/>
                <a:cs typeface="Arial" pitchFamily="34" charset="0"/>
              </a:rPr>
              <a:t>1900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Chromosomes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shown to contain hereditary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			information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later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shown to be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composed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of protein &amp;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		nucleic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acids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1928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Griffith’s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Transformation Experiment</a:t>
            </a:r>
          </a:p>
          <a:p>
            <a:pPr algn="just"/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1944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Avery’s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Transformation Experiment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>
                <a:latin typeface="Arial" pitchFamily="34" charset="0"/>
                <a:cs typeface="Arial" pitchFamily="34" charset="0"/>
              </a:rPr>
              <a:t>1953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Hershey-Chase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Bacteriophage Experiment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>
                <a:latin typeface="Arial" pitchFamily="34" charset="0"/>
                <a:cs typeface="Arial" pitchFamily="34" charset="0"/>
              </a:rPr>
              <a:t>1953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Watson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&amp; Crick propose double-helix model of DNA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b="1" dirty="0">
                <a:latin typeface="Arial" pitchFamily="34" charset="0"/>
                <a:cs typeface="Arial" pitchFamily="34" charset="0"/>
              </a:rPr>
              <a:t>1956	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Gierer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&amp; Schramm/</a:t>
            </a:r>
            <a:r>
              <a:rPr lang="en-GB" sz="1800" b="1" dirty="0" err="1">
                <a:latin typeface="Arial" pitchFamily="34" charset="0"/>
                <a:cs typeface="Arial" pitchFamily="34" charset="0"/>
              </a:rPr>
              <a:t>Fraenkel-Conrat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 &amp; Singer</a:t>
            </a:r>
          </a:p>
          <a:p>
            <a:pPr marL="0" indent="0" algn="just"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		Demonstrate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RNA is viral genetic material.	</a:t>
            </a:r>
          </a:p>
          <a:p>
            <a:pPr algn="just"/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Structural organization of Prokaryotic and Eukaryotic cells.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9635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8" y="1981201"/>
            <a:ext cx="8670092" cy="357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8438"/>
            <a:ext cx="6934200" cy="524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 value paradox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C-value is the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amount of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DNA contained within a haploid nucleus (e.g. a gamete) or one half the amount in a diploid somatic cell of a eukaryotic organism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C value paradox - the amount of DNA in the haploid cell of an organism is not related to its evolutionary complexity.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2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Eukaryotic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organisms appear to have 2-10 times as many genes as prokaryotes,</a:t>
            </a:r>
          </a:p>
          <a:p>
            <a:pPr algn="just"/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Furthermore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the amount of DNA per genome is correlated not with the presumed evolutionary complexity of a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species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The amount of DNA is not correlated with the number of chromosomes</a:t>
            </a:r>
          </a:p>
          <a:p>
            <a:pPr algn="just"/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6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Species</a:t>
            </a: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kb/genome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800" b="1" i="1" dirty="0">
                <a:latin typeface="Arial" pitchFamily="34" charset="0"/>
                <a:cs typeface="Arial" pitchFamily="34" charset="0"/>
              </a:rPr>
              <a:t>. coli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4.5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Human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3.0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6</a:t>
            </a: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Drosophila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1.7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5</a:t>
            </a: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Maize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2.0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6</a:t>
            </a: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Arabidopsis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7.0 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4</a:t>
            </a:r>
          </a:p>
          <a:p>
            <a:pPr marL="0" indent="0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Lily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		1.0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x 10</a:t>
            </a:r>
            <a:r>
              <a:rPr lang="en-GB" sz="2800" b="1" baseline="30000" dirty="0">
                <a:latin typeface="Arial" pitchFamily="34" charset="0"/>
                <a:cs typeface="Arial" pitchFamily="34" charset="0"/>
              </a:rPr>
              <a:t>8</a:t>
            </a: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6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1000" y="609600"/>
            <a:ext cx="8448675" cy="5715000"/>
            <a:chOff x="240" y="192"/>
            <a:chExt cx="5322" cy="360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40" y="192"/>
              <a:ext cx="5322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u="sng" dirty="0">
                  <a:latin typeface="Verdana" pitchFamily="34" charset="0"/>
                </a:rPr>
                <a:t>Frederick Griffith’s Transformation Experiment - 1928</a:t>
              </a:r>
            </a:p>
            <a:p>
              <a:endParaRPr lang="en-US" sz="1600" b="1" dirty="0">
                <a:latin typeface="Verdana" pitchFamily="34" charset="0"/>
              </a:endParaRPr>
            </a:p>
            <a:p>
              <a:r>
                <a:rPr lang="en-US" sz="1600" b="1" dirty="0">
                  <a:latin typeface="Verdana" pitchFamily="34" charset="0"/>
                </a:rPr>
                <a:t>“transforming principle” demonstrated with  </a:t>
              </a:r>
              <a:r>
                <a:rPr lang="en-US" sz="1600" b="1" i="1" dirty="0">
                  <a:latin typeface="Verdana" pitchFamily="34" charset="0"/>
                </a:rPr>
                <a:t>Streptococcus </a:t>
              </a:r>
              <a:r>
                <a:rPr lang="en-US" sz="1600" b="1" i="1" dirty="0" err="1">
                  <a:latin typeface="Verdana" pitchFamily="34" charset="0"/>
                </a:rPr>
                <a:t>pneumoniae</a:t>
              </a:r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endParaRPr lang="en-US" sz="1600" b="1" i="1" dirty="0">
                <a:latin typeface="Verdana" pitchFamily="34" charset="0"/>
              </a:endParaRPr>
            </a:p>
            <a:p>
              <a:r>
                <a:rPr lang="en-US" sz="1600" b="1" i="1" dirty="0" smtClean="0">
                  <a:latin typeface="Verdana" pitchFamily="34" charset="0"/>
                </a:rPr>
                <a:t> </a:t>
              </a:r>
              <a:endParaRPr lang="en-US" b="1" u="sng" dirty="0">
                <a:latin typeface="Verdana" pitchFamily="34" charset="0"/>
              </a:endParaRP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97"/>
            <a:stretch>
              <a:fillRect/>
            </a:stretch>
          </p:blipFill>
          <p:spPr bwMode="auto">
            <a:xfrm>
              <a:off x="384" y="816"/>
              <a:ext cx="5040" cy="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7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4264"/>
            <a:ext cx="6324600" cy="588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52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Avery, MacLeod and </a:t>
            </a:r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McCarty Experiment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Hershey-Chase Bacteriophage </a:t>
            </a:r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7" y="1143000"/>
            <a:ext cx="7974713" cy="54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1" y="228600"/>
            <a:ext cx="8656109" cy="649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4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Conclusions about these early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experiments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GB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457200" y="762000"/>
            <a:ext cx="8534400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Griffith 1928 &amp; Avery 1944: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DNA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transforming agent.</a:t>
            </a:r>
          </a:p>
          <a:p>
            <a:pPr marL="457200" indent="-457200">
              <a:buFont typeface="Arial" charset="0"/>
              <a:buAutoNum type="arabicPeriod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Hershey-Chase 1953: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DNA (not protein) is the genetic material.</a:t>
            </a:r>
          </a:p>
          <a:p>
            <a:pPr marL="457200" indent="-457200">
              <a:buFont typeface="Arial" charset="0"/>
              <a:buAutoNum type="arabicPeriod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Gierer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&amp; Schramm 1956/</a:t>
            </a:r>
            <a:r>
              <a:rPr lang="en-US" sz="2400" b="1" u="sng" dirty="0" err="1">
                <a:latin typeface="Arial" pitchFamily="34" charset="0"/>
                <a:cs typeface="Arial" pitchFamily="34" charset="0"/>
              </a:rPr>
              <a:t>Fraenkel-Conrat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Singer 1957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charset="0"/>
              <a:buNone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RNA (not protein) is genetic material of some viruses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Central Dogma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7"/>
          <a:stretch/>
        </p:blipFill>
        <p:spPr bwMode="auto">
          <a:xfrm>
            <a:off x="533400" y="2387312"/>
            <a:ext cx="8152237" cy="43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Arial" pitchFamily="34" charset="0"/>
                <a:cs typeface="Arial" pitchFamily="34" charset="0"/>
              </a:rPr>
              <a:t>The central dogma of molecular biology describes the flow of genetic information in cells from DNA to messenger RNA (mRNA) to protein. </a:t>
            </a:r>
            <a:endParaRPr lang="en-IN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states that genes specify the sequence of mRNA molecules, which in turn specify the sequence of proteins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Viral Genome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IN" sz="2800" b="1" dirty="0">
                <a:latin typeface="Arial" pitchFamily="34" charset="0"/>
                <a:cs typeface="Arial" pitchFamily="34" charset="0"/>
              </a:rPr>
              <a:t>Viral genomes are diverse in size, structure, and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nucleotide genome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composition. </a:t>
            </a:r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can be linear or circular molecules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IN" sz="2800" b="1" dirty="0" err="1" smtClean="0">
                <a:latin typeface="Arial" pitchFamily="34" charset="0"/>
                <a:cs typeface="Arial" pitchFamily="34" charset="0"/>
              </a:rPr>
              <a:t>dsDNA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ssDNA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dsRNA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IN" sz="2800" b="1" dirty="0" err="1">
                <a:latin typeface="Arial" pitchFamily="34" charset="0"/>
                <a:cs typeface="Arial" pitchFamily="34" charset="0"/>
              </a:rPr>
              <a:t>ssRNA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 and they can be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either segmented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non-segmented.</a:t>
            </a:r>
          </a:p>
          <a:p>
            <a:pPr algn="just"/>
            <a:endParaRPr lang="en-IN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Single-stranded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genomes 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may be 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wholly positive (gene-coding) or negative (</a:t>
            </a:r>
            <a:r>
              <a:rPr lang="en-IN" sz="2800" b="1" dirty="0" smtClean="0">
                <a:latin typeface="Arial" pitchFamily="34" charset="0"/>
                <a:cs typeface="Arial" pitchFamily="34" charset="0"/>
              </a:rPr>
              <a:t>anti-coding) sense</a:t>
            </a:r>
            <a:r>
              <a:rPr lang="en-IN" sz="2800" b="1" dirty="0">
                <a:latin typeface="Arial" pitchFamily="34" charset="0"/>
                <a:cs typeface="Arial" pitchFamily="34" charset="0"/>
              </a:rPr>
              <a:t>, or may combine regions of both.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294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DNA and RNA as Genetic Material</vt:lpstr>
      <vt:lpstr>Important Early Discoveries </vt:lpstr>
      <vt:lpstr>PowerPoint Presentation</vt:lpstr>
      <vt:lpstr>PowerPoint Presentation</vt:lpstr>
      <vt:lpstr>Hershey-Chase Bacteriophage Experiment</vt:lpstr>
      <vt:lpstr>PowerPoint Presentation</vt:lpstr>
      <vt:lpstr>Conclusions about these early experiments </vt:lpstr>
      <vt:lpstr>The Central Dogma</vt:lpstr>
      <vt:lpstr>Viral Genome</vt:lpstr>
      <vt:lpstr>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Structural organization of Prokaryotic and Eukaryotic cells.</vt:lpstr>
      <vt:lpstr>Differences</vt:lpstr>
      <vt:lpstr>PowerPoint Presentation</vt:lpstr>
      <vt:lpstr>C value paradox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RNA as Genetic Material</dc:title>
  <dc:creator>Kamaraj Kennedy</dc:creator>
  <cp:lastModifiedBy>HP</cp:lastModifiedBy>
  <cp:revision>22</cp:revision>
  <dcterms:created xsi:type="dcterms:W3CDTF">2006-08-16T00:00:00Z</dcterms:created>
  <dcterms:modified xsi:type="dcterms:W3CDTF">2018-06-30T18:37:16Z</dcterms:modified>
</cp:coreProperties>
</file>